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77" r:id="rId3"/>
    <p:sldId id="278" r:id="rId4"/>
    <p:sldId id="279" r:id="rId5"/>
    <p:sldId id="280" r:id="rId6"/>
    <p:sldId id="281" r:id="rId7"/>
    <p:sldId id="283" r:id="rId8"/>
    <p:sldId id="285" r:id="rId9"/>
    <p:sldId id="284" r:id="rId10"/>
    <p:sldId id="303" r:id="rId11"/>
    <p:sldId id="286" r:id="rId12"/>
    <p:sldId id="300" r:id="rId13"/>
    <p:sldId id="301" r:id="rId14"/>
    <p:sldId id="296" r:id="rId15"/>
    <p:sldId id="297" r:id="rId16"/>
    <p:sldId id="282" r:id="rId17"/>
    <p:sldId id="287" r:id="rId18"/>
    <p:sldId id="288" r:id="rId19"/>
    <p:sldId id="289" r:id="rId20"/>
    <p:sldId id="298" r:id="rId21"/>
    <p:sldId id="306" r:id="rId22"/>
    <p:sldId id="299" r:id="rId23"/>
    <p:sldId id="304" r:id="rId24"/>
    <p:sldId id="305" r:id="rId25"/>
    <p:sldId id="294" r:id="rId26"/>
    <p:sldId id="295" r:id="rId27"/>
    <p:sldId id="290" r:id="rId28"/>
    <p:sldId id="307" r:id="rId29"/>
    <p:sldId id="29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025" autoAdjust="0"/>
    <p:restoredTop sz="94660"/>
  </p:normalViewPr>
  <p:slideViewPr>
    <p:cSldViewPr snapToGrid="0">
      <p:cViewPr>
        <p:scale>
          <a:sx n="60" d="100"/>
          <a:sy n="60" d="100"/>
        </p:scale>
        <p:origin x="-804" y="-48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B81F06-11B2-4FB8-83DB-19D499C3415B}" type="datetimeFigureOut">
              <a:rPr lang="en-US" smtClean="0"/>
              <a:pPr/>
              <a:t>3/15/2018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4B6A29-4809-4214-980D-D6D2C06C2A9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pPr/>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pPr/>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pPr/>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pPr/>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pPr/>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pPr/>
              <a:t>3/15/2018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pPr/>
              <a:t>3/15/2018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pPr/>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pPr/>
              <a:t>3/15/2018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pPr/>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pPr/>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pPr/>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pPr/>
              <a:t>3/15/2018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pPr/>
              <a:t>3/15/2018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pPr/>
              <a:t>3/15/2018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pPr/>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pPr/>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pPr/>
              <a:t>3/15/2018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03540"/>
            <a:ext cx="12192000" cy="2668044"/>
          </a:xfrm>
          <a:prstGeom prst="rect">
            <a:avLst/>
          </a:prstGeom>
          <a:solidFill>
            <a:schemeClr val="bg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89972" y="2772275"/>
            <a:ext cx="10095978" cy="1373070"/>
          </a:xfrm>
        </p:spPr>
        <p:txBody>
          <a:bodyPr/>
          <a:lstStyle/>
          <a:p>
            <a:pPr algn="ctr">
              <a:lnSpc>
                <a:spcPct val="150000"/>
              </a:lnSpc>
            </a:pPr>
            <a:r>
              <a:rPr lang="en-US" sz="3400" dirty="0" err="1" smtClean="0">
                <a:latin typeface="Arial Black" pitchFamily="34" charset="0"/>
                <a:cs typeface="Aharoni" pitchFamily="2" charset="-79"/>
              </a:rPr>
              <a:t>Metodski</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pristupi</a:t>
            </a:r>
            <a:r>
              <a:rPr lang="en-US" sz="3400" dirty="0" smtClean="0">
                <a:latin typeface="Arial Black" pitchFamily="34" charset="0"/>
                <a:cs typeface="Aharoni" pitchFamily="2" charset="-79"/>
              </a:rPr>
              <a:t> u</a:t>
            </a:r>
            <a:r>
              <a:rPr lang="sr-Latn-RS" sz="3400" dirty="0" smtClean="0">
                <a:latin typeface="Arial Black" pitchFamily="34" charset="0"/>
                <a:cs typeface="Aharoni" pitchFamily="2" charset="-79"/>
              </a:rPr>
              <a:t> </a:t>
            </a:r>
            <a:r>
              <a:rPr lang="en-US" sz="3400" dirty="0" err="1" smtClean="0">
                <a:latin typeface="Arial Black" pitchFamily="34" charset="0"/>
                <a:cs typeface="Aharoni" pitchFamily="2" charset="-79"/>
              </a:rPr>
              <a:t>razvoju</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samoregulacije</a:t>
            </a:r>
            <a:r>
              <a:rPr lang="en-US" sz="3400" dirty="0" smtClean="0">
                <a:latin typeface="Arial Black" pitchFamily="34" charset="0"/>
                <a:cs typeface="Aharoni" pitchFamily="2" charset="-79"/>
              </a:rPr>
              <a:t> </a:t>
            </a:r>
            <a:r>
              <a:rPr lang="sr-Latn-RS" sz="3400" dirty="0" smtClean="0">
                <a:latin typeface="Arial Black" pitchFamily="34" charset="0"/>
                <a:cs typeface="Aharoni" pitchFamily="2" charset="-79"/>
              </a:rPr>
              <a:t/>
            </a:r>
            <a:br>
              <a:rPr lang="sr-Latn-RS" sz="3400" dirty="0" smtClean="0">
                <a:latin typeface="Arial Black" pitchFamily="34" charset="0"/>
                <a:cs typeface="Aharoni" pitchFamily="2" charset="-79"/>
              </a:rPr>
            </a:br>
            <a:r>
              <a:rPr lang="en-US" sz="3400" dirty="0" err="1" smtClean="0">
                <a:latin typeface="Arial Black" pitchFamily="34" charset="0"/>
                <a:cs typeface="Aharoni" pitchFamily="2" charset="-79"/>
              </a:rPr>
              <a:t>kod</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osoba</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sa</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intelektualnom</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ometeno</a:t>
            </a:r>
            <a:r>
              <a:rPr lang="sr-Latn-RS" sz="3400" dirty="0" smtClean="0">
                <a:latin typeface="Arial Black" pitchFamily="34" charset="0"/>
                <a:cs typeface="Aharoni" pitchFamily="2" charset="-79"/>
              </a:rPr>
              <a:t>šću</a:t>
            </a:r>
            <a:endParaRPr lang="en-US" sz="3400" dirty="0">
              <a:latin typeface="Arial Black" pitchFamily="34" charset="0"/>
              <a:cs typeface="Aharoni" pitchFamily="2" charset="-79"/>
            </a:endParaRPr>
          </a:p>
        </p:txBody>
      </p:sp>
    </p:spTree>
    <p:extLst>
      <p:ext uri="{BB962C8B-B14F-4D97-AF65-F5344CB8AC3E}">
        <p14:creationId xmlns="" xmlns:p14="http://schemas.microsoft.com/office/powerpoint/2010/main" val="4144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Vreme</a:t>
            </a:r>
            <a:endParaRPr lang="en-US" dirty="0"/>
          </a:p>
        </p:txBody>
      </p:sp>
      <p:sp>
        <p:nvSpPr>
          <p:cNvPr id="3" name="Content Placeholder 2"/>
          <p:cNvSpPr>
            <a:spLocks noGrp="1"/>
          </p:cNvSpPr>
          <p:nvPr>
            <p:ph idx="1"/>
          </p:nvPr>
        </p:nvSpPr>
        <p:spPr>
          <a:xfrm>
            <a:off x="680321" y="2336872"/>
            <a:ext cx="9613861" cy="4521127"/>
          </a:xfrm>
        </p:spPr>
        <p:txBody>
          <a:bodyPr/>
          <a:lstStyle/>
          <a:p>
            <a:r>
              <a:rPr lang="sr-Latn-RS" dirty="0" smtClean="0"/>
              <a:t>Vreme koje će osoba sa IO da posveti realizaciji cilja mora da bude precizno određeno</a:t>
            </a:r>
            <a:r>
              <a:rPr lang="sr-Latn-RS" dirty="0" smtClean="0"/>
              <a:t>.</a:t>
            </a:r>
          </a:p>
          <a:p>
            <a:pPr>
              <a:buNone/>
            </a:pPr>
            <a:r>
              <a:rPr lang="sr-Latn-RS" dirty="0" smtClean="0"/>
              <a:t> </a:t>
            </a:r>
            <a:endParaRPr lang="sr-Latn-RS" dirty="0" smtClean="0"/>
          </a:p>
          <a:p>
            <a:r>
              <a:rPr lang="sr-Latn-RS" dirty="0" smtClean="0"/>
              <a:t>Tokom procesa realizacije dugoročnog cilja najlakše je održati motivaciju </a:t>
            </a:r>
            <a:r>
              <a:rPr lang="sr-Latn-RS" dirty="0" smtClean="0"/>
              <a:t>kontinuiranim </a:t>
            </a:r>
            <a:r>
              <a:rPr lang="sr-Latn-RS" dirty="0" smtClean="0"/>
              <a:t>radom umerenog intenziteta.</a:t>
            </a:r>
          </a:p>
          <a:p>
            <a:endParaRPr lang="sr-Latn-RS" dirty="0" smtClean="0"/>
          </a:p>
          <a:p>
            <a:r>
              <a:rPr lang="sr-Latn-RS" dirty="0" smtClean="0"/>
              <a:t>Nedovoljno angažovanje, može dovesti do nezadovoljstva napretkom i odustajanja. </a:t>
            </a:r>
          </a:p>
          <a:p>
            <a:endParaRPr lang="sr-Latn-RS" dirty="0" smtClean="0"/>
          </a:p>
          <a:p>
            <a:r>
              <a:rPr lang="sr-Latn-RS" dirty="0" smtClean="0"/>
              <a:t>Kod periodičnog veoma intenzivnog angažovanja postoji rizik od prezasićenja.  </a:t>
            </a:r>
          </a:p>
          <a:p>
            <a:endParaRPr lang="sr-Latn-RS" dirty="0" smtClean="0"/>
          </a:p>
          <a:p>
            <a:endParaRPr lang="sr-Latn-R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a:t>
            </a:r>
            <a:endParaRPr lang="en-US" dirty="0"/>
          </a:p>
        </p:txBody>
      </p:sp>
      <p:sp>
        <p:nvSpPr>
          <p:cNvPr id="3" name="Content Placeholder 2"/>
          <p:cNvSpPr>
            <a:spLocks noGrp="1"/>
          </p:cNvSpPr>
          <p:nvPr>
            <p:ph idx="1"/>
          </p:nvPr>
        </p:nvSpPr>
        <p:spPr/>
        <p:txBody>
          <a:bodyPr/>
          <a:lstStyle/>
          <a:p>
            <a:r>
              <a:rPr lang="en-US" dirty="0" smtClean="0"/>
              <a:t>J</a:t>
            </a:r>
            <a:r>
              <a:rPr lang="sr-Latn-RS" dirty="0" smtClean="0"/>
              <a:t>ednostavne - tako da </a:t>
            </a:r>
            <a:r>
              <a:rPr lang="sr-Latn-RS" dirty="0" smtClean="0"/>
              <a:t>osoba </a:t>
            </a:r>
            <a:r>
              <a:rPr lang="sr-Latn-RS" dirty="0" smtClean="0"/>
              <a:t>sa </a:t>
            </a:r>
            <a:r>
              <a:rPr lang="sr-Latn-RS" dirty="0" smtClean="0"/>
              <a:t>IO može da </a:t>
            </a:r>
            <a:r>
              <a:rPr lang="sr-Latn-RS" dirty="0" smtClean="0"/>
              <a:t>ih razume </a:t>
            </a:r>
            <a:r>
              <a:rPr lang="sr-Latn-RS" dirty="0" smtClean="0"/>
              <a:t>i </a:t>
            </a:r>
            <a:r>
              <a:rPr lang="sr-Latn-RS" dirty="0" smtClean="0"/>
              <a:t>samostalno primeni</a:t>
            </a:r>
            <a:r>
              <a:rPr lang="sr-Latn-RS" dirty="0" smtClean="0"/>
              <a:t>.  </a:t>
            </a:r>
          </a:p>
          <a:p>
            <a:pPr>
              <a:buNone/>
            </a:pPr>
            <a:endParaRPr lang="sr-Latn-RS" dirty="0" smtClean="0"/>
          </a:p>
          <a:p>
            <a:r>
              <a:rPr lang="en-US" dirty="0" smtClean="0"/>
              <a:t>P</a:t>
            </a:r>
            <a:r>
              <a:rPr lang="sr-Latn-RS" dirty="0" smtClean="0"/>
              <a:t>rilagođene veštinama kojima je osoba sa IO ovladala.</a:t>
            </a:r>
          </a:p>
          <a:p>
            <a:pPr>
              <a:buNone/>
            </a:pPr>
            <a:endParaRPr lang="sr-Latn-RS" dirty="0" smtClean="0"/>
          </a:p>
          <a:p>
            <a:r>
              <a:rPr lang="sr-Latn-RS" dirty="0" smtClean="0"/>
              <a:t>Lako primenljive u okruženju u kom osoba sa IO boravi.</a:t>
            </a:r>
          </a:p>
          <a:p>
            <a:pPr>
              <a:buNone/>
            </a:pPr>
            <a:endParaRPr lang="sr-Latn-RS" dirty="0" smtClean="0"/>
          </a:p>
          <a:p>
            <a:endParaRPr lang="sr-Latn-R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Ponavljanje</a:t>
            </a:r>
            <a:r>
              <a:rPr lang="en-US" dirty="0" smtClean="0"/>
              <a:t> </a:t>
            </a:r>
            <a:r>
              <a:rPr lang="en-US" dirty="0" err="1" smtClean="0"/>
              <a:t>i</a:t>
            </a:r>
            <a:r>
              <a:rPr lang="en-US" dirty="0" smtClean="0"/>
              <a:t> </a:t>
            </a:r>
            <a:r>
              <a:rPr lang="en-US" dirty="0" err="1" smtClean="0"/>
              <a:t>uve</a:t>
            </a:r>
            <a:r>
              <a:rPr lang="sr-Latn-RS" dirty="0" smtClean="0"/>
              <a:t>žbavanje</a:t>
            </a:r>
            <a:endParaRPr lang="en-US" dirty="0"/>
          </a:p>
        </p:txBody>
      </p:sp>
      <p:sp>
        <p:nvSpPr>
          <p:cNvPr id="3" name="Content Placeholder 2"/>
          <p:cNvSpPr>
            <a:spLocks noGrp="1"/>
          </p:cNvSpPr>
          <p:nvPr>
            <p:ph idx="1"/>
          </p:nvPr>
        </p:nvSpPr>
        <p:spPr/>
        <p:txBody>
          <a:bodyPr/>
          <a:lstStyle/>
          <a:p>
            <a:r>
              <a:rPr lang="en-US" dirty="0" smtClean="0"/>
              <a:t>O</a:t>
            </a:r>
            <a:r>
              <a:rPr lang="sr-Latn-RS" dirty="0" smtClean="0"/>
              <a:t>snovnih postupaka </a:t>
            </a:r>
          </a:p>
          <a:p>
            <a:endParaRPr lang="sr-Latn-RS" dirty="0" smtClean="0"/>
          </a:p>
          <a:p>
            <a:r>
              <a:rPr lang="en-US" dirty="0" smtClean="0"/>
              <a:t>K</a:t>
            </a:r>
            <a:r>
              <a:rPr lang="sr-Latn-RS" dirty="0" smtClean="0"/>
              <a:t>ljučnih reči</a:t>
            </a:r>
          </a:p>
          <a:p>
            <a:endParaRPr lang="sr-Latn-RS" dirty="0" smtClean="0"/>
          </a:p>
          <a:p>
            <a:r>
              <a:rPr lang="en-US" dirty="0" smtClean="0"/>
              <a:t>N</a:t>
            </a:r>
            <a:r>
              <a:rPr lang="sr-Latn-RS" dirty="0" smtClean="0"/>
              <a:t>ajvažnijih pravila</a:t>
            </a:r>
          </a:p>
          <a:p>
            <a:endParaRPr lang="sr-Latn-RS" dirty="0" smtClean="0"/>
          </a:p>
          <a:p>
            <a:r>
              <a:rPr lang="en-US" u="sng" dirty="0" smtClean="0"/>
              <a:t>R</a:t>
            </a:r>
            <a:r>
              <a:rPr lang="sr-Latn-RS" u="sng" dirty="0" smtClean="0"/>
              <a:t>edosleda postupaka</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Povezivanjem sadržaja sa prethodnim iskustvima formira se mreža pojmova. Na taj način se informacije lakše pamte i pozivaju.  </a:t>
            </a:r>
          </a:p>
          <a:p>
            <a:endParaRPr lang="sr-Latn-RS" dirty="0" smtClean="0"/>
          </a:p>
          <a:p>
            <a:r>
              <a:rPr lang="sr-Latn-RS" dirty="0" smtClean="0"/>
              <a:t>Izdvajanje najznačajnijih </a:t>
            </a:r>
            <a:r>
              <a:rPr lang="sr-Latn-RS" dirty="0" smtClean="0"/>
              <a:t>informacija. </a:t>
            </a:r>
            <a:r>
              <a:rPr lang="sr-Latn-RS" dirty="0" smtClean="0"/>
              <a:t>Poređenje </a:t>
            </a:r>
            <a:r>
              <a:rPr lang="sr-Latn-RS" dirty="0" smtClean="0"/>
              <a:t>sa sličnim pojmovima (ukazivanje na sličnosti i razlike</a:t>
            </a:r>
            <a:r>
              <a:rPr lang="sr-Latn-RS" dirty="0" smtClean="0"/>
              <a:t>). Osoba sa IO mora da razlikuje tačan, od pogrešnog odgovora.</a:t>
            </a:r>
            <a:endParaRPr lang="sr-Latn-RS" dirty="0" smtClean="0"/>
          </a:p>
          <a:p>
            <a:endParaRPr lang="sr-Latn-RS" dirty="0" smtClean="0"/>
          </a:p>
          <a:p>
            <a:r>
              <a:rPr lang="sr-Latn-RS" dirty="0" smtClean="0"/>
              <a:t>Grafički prikazi, upotreba šema i mapa uma. </a:t>
            </a:r>
          </a:p>
          <a:p>
            <a:endParaRPr lang="sr-Latn-RS" dirty="0" smtClean="0"/>
          </a:p>
          <a:p>
            <a:r>
              <a:rPr lang="sr-Latn-RS" dirty="0" smtClean="0"/>
              <a:t>Simulacija tj. primena naučenih veština u zaštićenom okruženju i generalizacija primena naučenih veština u realnom okruženju.</a:t>
            </a:r>
          </a:p>
          <a:p>
            <a:endParaRPr lang="sr-Latn-R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 </a:t>
            </a:r>
            <a:r>
              <a:rPr lang="sr-Latn-RS" dirty="0" smtClean="0">
                <a:latin typeface="Times New Roman"/>
                <a:cs typeface="Times New Roman"/>
              </a:rPr>
              <a:t>– </a:t>
            </a:r>
            <a:r>
              <a:rPr lang="sr-Latn-RS" dirty="0" smtClean="0"/>
              <a:t>način prezentacije uputstava</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Način prezentacije uputstava zavisi od individualnih odlika osobe sa IO kojoj su uputstva namenjena. </a:t>
            </a:r>
          </a:p>
          <a:p>
            <a:endParaRPr lang="sr-Latn-RS" dirty="0" smtClean="0"/>
          </a:p>
          <a:p>
            <a:r>
              <a:rPr lang="en-US" dirty="0" smtClean="0"/>
              <a:t>V</a:t>
            </a:r>
            <a:r>
              <a:rPr lang="sr-Latn-RS" dirty="0" smtClean="0"/>
              <a:t>eštine čitanja i pisanja</a:t>
            </a:r>
          </a:p>
          <a:p>
            <a:pPr>
              <a:buNone/>
            </a:pPr>
            <a:r>
              <a:rPr lang="sr-Latn-RS" dirty="0" smtClean="0"/>
              <a:t> </a:t>
            </a:r>
          </a:p>
          <a:p>
            <a:r>
              <a:rPr lang="sr-Latn-RS" dirty="0" smtClean="0"/>
              <a:t>Veštine orijentacije u vremenu (dani u nedelji, meseci, datum, sat, minut)</a:t>
            </a:r>
          </a:p>
          <a:p>
            <a:endParaRPr lang="sr-Latn-RS" dirty="0" smtClean="0"/>
          </a:p>
          <a:p>
            <a:r>
              <a:rPr lang="en-US" dirty="0" smtClean="0"/>
              <a:t>V</a:t>
            </a:r>
            <a:r>
              <a:rPr lang="sr-Latn-RS" dirty="0" smtClean="0"/>
              <a:t>eštine upotrebe el. uređaja (npr. kompjutera)</a:t>
            </a:r>
          </a:p>
          <a:p>
            <a:endParaRPr lang="sr-Latn-R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 </a:t>
            </a:r>
            <a:r>
              <a:rPr lang="sr-Latn-RS" dirty="0" smtClean="0">
                <a:latin typeface="Times New Roman"/>
                <a:cs typeface="Times New Roman"/>
              </a:rPr>
              <a:t>– </a:t>
            </a:r>
            <a:r>
              <a:rPr lang="sr-Latn-RS" dirty="0" smtClean="0"/>
              <a:t>način prezentacije uputstava</a:t>
            </a:r>
            <a:endParaRPr lang="en-US" dirty="0"/>
          </a:p>
        </p:txBody>
      </p:sp>
      <p:sp>
        <p:nvSpPr>
          <p:cNvPr id="3" name="Content Placeholder 2"/>
          <p:cNvSpPr>
            <a:spLocks noGrp="1"/>
          </p:cNvSpPr>
          <p:nvPr>
            <p:ph idx="1"/>
          </p:nvPr>
        </p:nvSpPr>
        <p:spPr/>
        <p:txBody>
          <a:bodyPr/>
          <a:lstStyle/>
          <a:p>
            <a:r>
              <a:rPr lang="sr-Latn-RS" dirty="0" smtClean="0"/>
              <a:t>Veštine interpretacije vizuelnih uputstava </a:t>
            </a:r>
          </a:p>
          <a:p>
            <a:endParaRPr lang="sr-Latn-RS" dirty="0" smtClean="0"/>
          </a:p>
          <a:p>
            <a:r>
              <a:rPr lang="sr-Latn-RS" dirty="0" smtClean="0"/>
              <a:t>Sposobnosti verbalne komunikacije </a:t>
            </a:r>
          </a:p>
          <a:p>
            <a:endParaRPr lang="en-US" dirty="0" smtClean="0"/>
          </a:p>
          <a:p>
            <a:r>
              <a:rPr lang="sr-Latn-RS" dirty="0" smtClean="0"/>
              <a:t>Nivoa razvijenosti krupne i fine motorike</a:t>
            </a:r>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 </a:t>
            </a:r>
            <a:r>
              <a:rPr lang="sr-Latn-RS" dirty="0" smtClean="0">
                <a:latin typeface="Times New Roman"/>
                <a:cs typeface="Times New Roman"/>
              </a:rPr>
              <a:t>– </a:t>
            </a:r>
            <a:r>
              <a:rPr lang="sr-Latn-RS" dirty="0" smtClean="0"/>
              <a:t>način prezentacije uputstava</a:t>
            </a:r>
            <a:endParaRPr lang="en-US" dirty="0"/>
          </a:p>
        </p:txBody>
      </p:sp>
      <p:sp>
        <p:nvSpPr>
          <p:cNvPr id="3" name="Content Placeholder 2"/>
          <p:cNvSpPr>
            <a:spLocks noGrp="1"/>
          </p:cNvSpPr>
          <p:nvPr>
            <p:ph idx="1"/>
          </p:nvPr>
        </p:nvSpPr>
        <p:spPr>
          <a:xfrm>
            <a:off x="680320" y="2336872"/>
            <a:ext cx="11511679" cy="4521127"/>
          </a:xfrm>
        </p:spPr>
        <p:txBody>
          <a:bodyPr>
            <a:normAutofit/>
          </a:bodyPr>
          <a:lstStyle/>
          <a:p>
            <a:r>
              <a:rPr lang="en-US" dirty="0" smtClean="0"/>
              <a:t>V</a:t>
            </a:r>
            <a:r>
              <a:rPr lang="sr-Latn-RS" dirty="0" smtClean="0"/>
              <a:t>ideo i</a:t>
            </a:r>
            <a:r>
              <a:rPr lang="en-US" dirty="0" smtClean="0"/>
              <a:t>/</a:t>
            </a:r>
            <a:r>
              <a:rPr lang="en-US" dirty="0" err="1" smtClean="0"/>
              <a:t>ili</a:t>
            </a:r>
            <a:r>
              <a:rPr lang="sr-Latn-RS" dirty="0" smtClean="0"/>
              <a:t> audio zapis (video-modeling)</a:t>
            </a:r>
          </a:p>
          <a:p>
            <a:endParaRPr lang="sr-Latn-RS" dirty="0" smtClean="0"/>
          </a:p>
          <a:p>
            <a:r>
              <a:rPr lang="sr-Latn-RS" dirty="0" smtClean="0"/>
              <a:t>S</a:t>
            </a:r>
            <a:r>
              <a:rPr lang="en-US" dirty="0" err="1" smtClean="0"/>
              <a:t>lik</a:t>
            </a:r>
            <a:r>
              <a:rPr lang="sr-Latn-RS" dirty="0" smtClean="0"/>
              <a:t>e (pano ili kartice) date odgovarajućim redosledom (za osobe sa težim oblicima IO)</a:t>
            </a:r>
          </a:p>
          <a:p>
            <a:endParaRPr lang="en-US" dirty="0" smtClean="0"/>
          </a:p>
          <a:p>
            <a:r>
              <a:rPr lang="en-US" dirty="0" err="1" smtClean="0"/>
              <a:t>Softverska</a:t>
            </a:r>
            <a:r>
              <a:rPr lang="en-US" dirty="0" smtClean="0"/>
              <a:t> re</a:t>
            </a:r>
            <a:r>
              <a:rPr lang="sr-Latn-RS" dirty="0" smtClean="0"/>
              <a:t>šenja (aplikacije)</a:t>
            </a:r>
          </a:p>
          <a:p>
            <a:endParaRPr lang="sr-Latn-RS" dirty="0" smtClean="0"/>
          </a:p>
          <a:p>
            <a:r>
              <a:rPr lang="en-US" dirty="0" smtClean="0"/>
              <a:t>V</a:t>
            </a:r>
            <a:r>
              <a:rPr lang="sr-Latn-RS" dirty="0" smtClean="0"/>
              <a:t>erbalne samoinstrukcije ili tekst (za osobe sa lakom IO)</a:t>
            </a:r>
          </a:p>
          <a:p>
            <a:endParaRPr lang="sr-Latn-RS" dirty="0" smtClean="0"/>
          </a:p>
          <a:p>
            <a:r>
              <a:rPr lang="en-US" dirty="0" smtClean="0"/>
              <a:t>P</a:t>
            </a:r>
            <a:r>
              <a:rPr lang="sr-Latn-RS" dirty="0" smtClean="0"/>
              <a:t>rimena asistivnih tehnologija</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 </a:t>
            </a:r>
            <a:r>
              <a:rPr lang="sr-Latn-RS" dirty="0" smtClean="0">
                <a:latin typeface="Times New Roman"/>
                <a:cs typeface="Times New Roman"/>
              </a:rPr>
              <a:t>– </a:t>
            </a:r>
            <a:r>
              <a:rPr lang="sr-Latn-RS" dirty="0" smtClean="0"/>
              <a:t>upotreba niza pitanja kako bi se dobile potrebne informacije:</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pPr>
              <a:buNone/>
            </a:pPr>
            <a:r>
              <a:rPr lang="sr-Latn-RS" dirty="0" smtClean="0"/>
              <a:t>Npr za upotrebu javnog prevoza:</a:t>
            </a:r>
          </a:p>
          <a:p>
            <a:pPr>
              <a:buNone/>
            </a:pPr>
            <a:endParaRPr lang="sr-Latn-RS" dirty="0" smtClean="0"/>
          </a:p>
          <a:p>
            <a:r>
              <a:rPr lang="sr-Latn-RS" dirty="0" smtClean="0"/>
              <a:t>Kako se zove ciljna stanica? </a:t>
            </a:r>
          </a:p>
          <a:p>
            <a:r>
              <a:rPr lang="sr-Latn-RS" dirty="0" smtClean="0"/>
              <a:t>Kojim brojem su označena vozila javnog gradskog prevoza koja saobraćaju do ciljne stanice?</a:t>
            </a:r>
          </a:p>
          <a:p>
            <a:r>
              <a:rPr lang="sr-Latn-RS" dirty="0" smtClean="0"/>
              <a:t>Gde je najbliža stanica na koju staju vozila sa tim brojem?</a:t>
            </a:r>
          </a:p>
          <a:p>
            <a:endParaRPr lang="sr-Latn-RS" dirty="0" smtClean="0"/>
          </a:p>
          <a:p>
            <a:r>
              <a:rPr lang="sr-Latn-RS" dirty="0" smtClean="0"/>
              <a:t>Gde je stanica za vozila koja idu u suprotnom smeru?</a:t>
            </a:r>
          </a:p>
          <a:p>
            <a:r>
              <a:rPr lang="sr-Latn-RS" dirty="0" smtClean="0"/>
              <a:t>Kako se zove stanica na koju treba da se vratim? </a:t>
            </a:r>
          </a:p>
          <a:p>
            <a:endParaRPr lang="sr-Latn-R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 </a:t>
            </a:r>
            <a:r>
              <a:rPr lang="sr-Latn-RS" dirty="0" smtClean="0">
                <a:latin typeface="Times New Roman"/>
                <a:cs typeface="Times New Roman"/>
              </a:rPr>
              <a:t>– </a:t>
            </a:r>
            <a:r>
              <a:rPr lang="sr-Latn-RS" dirty="0" smtClean="0"/>
              <a:t>upotreba mnemotehnika </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Upotreba mnemotehnika kako bi se zapamtila značajna pitanja ili koraci neophodni za realizaciju cilja.</a:t>
            </a:r>
          </a:p>
          <a:p>
            <a:endParaRPr lang="sr-Latn-RS" dirty="0" smtClean="0"/>
          </a:p>
          <a:p>
            <a:r>
              <a:rPr lang="sr-Latn-RS" dirty="0" smtClean="0"/>
              <a:t>2 imena (ciljna stanica u odlasku i ciljna stanica u povratku)</a:t>
            </a:r>
          </a:p>
          <a:p>
            <a:r>
              <a:rPr lang="sr-Latn-RS" dirty="0" smtClean="0"/>
              <a:t>2 mesta (mesto stanice za odlazak i mesto stanice za povratak)</a:t>
            </a:r>
          </a:p>
          <a:p>
            <a:r>
              <a:rPr lang="en-US" dirty="0" smtClean="0"/>
              <a:t>B</a:t>
            </a:r>
            <a:r>
              <a:rPr lang="sr-Latn-RS" dirty="0" smtClean="0"/>
              <a:t>roj (broj vozila koje saobraća na toj liniji)</a:t>
            </a:r>
          </a:p>
          <a:p>
            <a:endParaRPr lang="sr-Latn-RS" dirty="0" smtClean="0"/>
          </a:p>
          <a:p>
            <a:r>
              <a:rPr lang="sr-Latn-RS" dirty="0" smtClean="0"/>
              <a:t>Primer </a:t>
            </a:r>
            <a:r>
              <a:rPr lang="en-US" dirty="0" smtClean="0"/>
              <a:t>4 </a:t>
            </a:r>
            <a:r>
              <a:rPr lang="en-US" dirty="0" smtClean="0"/>
              <a:t>W </a:t>
            </a:r>
            <a:r>
              <a:rPr lang="en-US" dirty="0" err="1" smtClean="0"/>
              <a:t>pitanja</a:t>
            </a:r>
            <a:r>
              <a:rPr lang="en-US" dirty="0" smtClean="0"/>
              <a:t> (Who, When, Where </a:t>
            </a:r>
            <a:r>
              <a:rPr lang="en-US" dirty="0" err="1" smtClean="0"/>
              <a:t>i</a:t>
            </a:r>
            <a:r>
              <a:rPr lang="en-US" dirty="0" smtClean="0"/>
              <a:t> What) </a:t>
            </a:r>
            <a:r>
              <a:rPr lang="en-US" dirty="0" err="1" smtClean="0"/>
              <a:t>i</a:t>
            </a:r>
            <a:r>
              <a:rPr lang="en-US" dirty="0" smtClean="0"/>
              <a:t> </a:t>
            </a:r>
            <a:r>
              <a:rPr lang="en-US" dirty="0" err="1" smtClean="0"/>
              <a:t>dva</a:t>
            </a:r>
            <a:r>
              <a:rPr lang="en-US" dirty="0" smtClean="0"/>
              <a:t> H </a:t>
            </a:r>
            <a:r>
              <a:rPr lang="en-US" dirty="0" err="1" smtClean="0"/>
              <a:t>pitanja</a:t>
            </a:r>
            <a:r>
              <a:rPr lang="en-US" dirty="0" smtClean="0"/>
              <a:t> (How)</a:t>
            </a:r>
            <a:r>
              <a:rPr lang="sr-Latn-RS" dirty="0" smtClean="0"/>
              <a:t> za prepričavanje teksta. </a:t>
            </a:r>
          </a:p>
          <a:p>
            <a:endParaRPr lang="sr-Latn-RS" dirty="0" smtClean="0"/>
          </a:p>
          <a:p>
            <a:endParaRPr lang="sr-Latn-RS" dirty="0" smtClean="0"/>
          </a:p>
          <a:p>
            <a:endParaRPr lang="sr-Latn-RS" dirty="0" smtClean="0"/>
          </a:p>
          <a:p>
            <a:endParaRPr lang="sr-Latn-R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Strategija</a:t>
            </a:r>
            <a:r>
              <a:rPr lang="en-US" dirty="0" smtClean="0"/>
              <a:t> </a:t>
            </a:r>
            <a:r>
              <a:rPr lang="en-US" dirty="0" smtClean="0">
                <a:latin typeface="Times New Roman"/>
                <a:cs typeface="Times New Roman"/>
              </a:rPr>
              <a:t>–</a:t>
            </a:r>
            <a:r>
              <a:rPr lang="sr-Latn-RS" dirty="0" smtClean="0">
                <a:latin typeface="Times New Roman"/>
                <a:cs typeface="Times New Roman"/>
              </a:rPr>
              <a:t> </a:t>
            </a:r>
            <a:r>
              <a:rPr lang="sr-Latn-RS" dirty="0" smtClean="0"/>
              <a:t>podela realizacije cilja na etape</a:t>
            </a:r>
            <a:endParaRPr lang="en-US" dirty="0"/>
          </a:p>
        </p:txBody>
      </p:sp>
      <p:sp>
        <p:nvSpPr>
          <p:cNvPr id="3" name="Content Placeholder 2"/>
          <p:cNvSpPr>
            <a:spLocks noGrp="1"/>
          </p:cNvSpPr>
          <p:nvPr>
            <p:ph idx="1"/>
          </p:nvPr>
        </p:nvSpPr>
        <p:spPr>
          <a:xfrm>
            <a:off x="680321" y="2336872"/>
            <a:ext cx="9613861" cy="4521127"/>
          </a:xfrm>
        </p:spPr>
        <p:txBody>
          <a:bodyPr/>
          <a:lstStyle/>
          <a:p>
            <a:pPr>
              <a:buNone/>
            </a:pPr>
            <a:r>
              <a:rPr lang="sr-Latn-RS" dirty="0" smtClean="0"/>
              <a:t>I etapa </a:t>
            </a:r>
            <a:r>
              <a:rPr lang="sr-Latn-RS" i="1" dirty="0" smtClean="0"/>
              <a:t>Odlazak</a:t>
            </a:r>
            <a:r>
              <a:rPr lang="sr-Latn-RS" dirty="0" smtClean="0"/>
              <a:t>: </a:t>
            </a:r>
          </a:p>
          <a:p>
            <a:r>
              <a:rPr lang="sr-Latn-RS" dirty="0" smtClean="0"/>
              <a:t>Kako se zove ciljna stanica? </a:t>
            </a:r>
          </a:p>
          <a:p>
            <a:r>
              <a:rPr lang="sr-Latn-RS" dirty="0" smtClean="0"/>
              <a:t>Kojim brojem su označena vozila javnog gradskog prevoza koja saobraćaju do ciljne stanice?</a:t>
            </a:r>
          </a:p>
          <a:p>
            <a:r>
              <a:rPr lang="sr-Latn-RS" dirty="0" smtClean="0"/>
              <a:t>Gde je najbliža stanica na koju staju vozila sa tim brojem?</a:t>
            </a:r>
          </a:p>
          <a:p>
            <a:pPr>
              <a:buNone/>
            </a:pPr>
            <a:endParaRPr lang="sr-Latn-RS" dirty="0" smtClean="0"/>
          </a:p>
          <a:p>
            <a:pPr>
              <a:buNone/>
            </a:pPr>
            <a:r>
              <a:rPr lang="sr-Latn-RS" dirty="0" smtClean="0"/>
              <a:t>II etapa </a:t>
            </a:r>
            <a:r>
              <a:rPr lang="sr-Latn-RS" i="1" dirty="0" smtClean="0"/>
              <a:t>Povratak</a:t>
            </a:r>
            <a:r>
              <a:rPr lang="sr-Latn-RS" dirty="0" smtClean="0"/>
              <a:t>:</a:t>
            </a:r>
          </a:p>
          <a:p>
            <a:r>
              <a:rPr lang="sr-Latn-RS" dirty="0" smtClean="0"/>
              <a:t>Gde je stanica za povratak?</a:t>
            </a:r>
          </a:p>
          <a:p>
            <a:r>
              <a:rPr lang="sr-Latn-RS" dirty="0" smtClean="0"/>
              <a:t>Kako se zove stanica na koju treba da se vratim?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03540"/>
            <a:ext cx="12192000" cy="2668044"/>
          </a:xfrm>
          <a:prstGeom prst="rect">
            <a:avLst/>
          </a:prstGeom>
          <a:solidFill>
            <a:schemeClr val="bg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89972" y="2038865"/>
            <a:ext cx="10095978" cy="2631989"/>
          </a:xfrm>
        </p:spPr>
        <p:txBody>
          <a:bodyPr/>
          <a:lstStyle/>
          <a:p>
            <a:pPr algn="ctr">
              <a:lnSpc>
                <a:spcPct val="150000"/>
              </a:lnSpc>
            </a:pPr>
            <a:r>
              <a:rPr lang="en-US" sz="3600" b="1" dirty="0" err="1" smtClean="0">
                <a:latin typeface="Arial Black" pitchFamily="34" charset="0"/>
              </a:rPr>
              <a:t>Strategije</a:t>
            </a:r>
            <a:r>
              <a:rPr lang="en-US" sz="3600" b="1" dirty="0" smtClean="0">
                <a:latin typeface="Arial Black" pitchFamily="34" charset="0"/>
              </a:rPr>
              <a:t> </a:t>
            </a:r>
            <a:r>
              <a:rPr lang="en-US" sz="3600" b="1" dirty="0" err="1" smtClean="0">
                <a:latin typeface="Arial Black" pitchFamily="34" charset="0"/>
              </a:rPr>
              <a:t>samoregulacije</a:t>
            </a:r>
            <a:r>
              <a:rPr lang="en-US" sz="3600" b="1" dirty="0" smtClean="0">
                <a:latin typeface="Arial Black" pitchFamily="34" charset="0"/>
              </a:rPr>
              <a:t> </a:t>
            </a:r>
            <a:r>
              <a:rPr lang="en-US" sz="3600" b="1" dirty="0" err="1" smtClean="0">
                <a:latin typeface="Arial Black" pitchFamily="34" charset="0"/>
              </a:rPr>
              <a:t>kod</a:t>
            </a:r>
            <a:r>
              <a:rPr lang="en-US" sz="3600" b="1" dirty="0" smtClean="0">
                <a:latin typeface="Arial Black" pitchFamily="34" charset="0"/>
              </a:rPr>
              <a:t> </a:t>
            </a:r>
            <a:r>
              <a:rPr lang="en-US" sz="3600" b="1" dirty="0" err="1" smtClean="0">
                <a:latin typeface="Arial Black" pitchFamily="34" charset="0"/>
              </a:rPr>
              <a:t>osoba</a:t>
            </a:r>
            <a:r>
              <a:rPr lang="en-US" sz="3600" b="1" dirty="0" smtClean="0">
                <a:latin typeface="Arial Black" pitchFamily="34" charset="0"/>
              </a:rPr>
              <a:t> </a:t>
            </a:r>
            <a:r>
              <a:rPr lang="en-US" sz="3600" b="1" dirty="0" err="1" smtClean="0">
                <a:latin typeface="Arial Black" pitchFamily="34" charset="0"/>
              </a:rPr>
              <a:t>sa</a:t>
            </a:r>
            <a:r>
              <a:rPr lang="en-US" sz="3600" b="1" dirty="0" smtClean="0">
                <a:latin typeface="Arial Black" pitchFamily="34" charset="0"/>
              </a:rPr>
              <a:t> </a:t>
            </a:r>
            <a:r>
              <a:rPr lang="en-US" sz="3600" b="1" dirty="0" err="1" smtClean="0">
                <a:latin typeface="Arial Black" pitchFamily="34" charset="0"/>
              </a:rPr>
              <a:t>intelektualnom</a:t>
            </a:r>
            <a:r>
              <a:rPr lang="en-US" sz="3600" b="1" dirty="0" smtClean="0">
                <a:latin typeface="Arial Black" pitchFamily="34" charset="0"/>
              </a:rPr>
              <a:t> </a:t>
            </a:r>
            <a:r>
              <a:rPr lang="en-US" sz="3600" b="1" dirty="0" err="1" smtClean="0">
                <a:latin typeface="Arial Black" pitchFamily="34" charset="0"/>
              </a:rPr>
              <a:t>ometeno</a:t>
            </a:r>
            <a:r>
              <a:rPr lang="sr-Latn-RS" sz="3600" b="1" dirty="0" smtClean="0">
                <a:latin typeface="Arial Black" pitchFamily="34" charset="0"/>
              </a:rPr>
              <a:t>šću</a:t>
            </a:r>
            <a:r>
              <a:rPr lang="en-US" sz="3600" dirty="0" smtClean="0">
                <a:latin typeface="Arial Black" pitchFamily="34" charset="0"/>
              </a:rPr>
              <a:t/>
            </a:r>
            <a:br>
              <a:rPr lang="en-US" sz="3600" dirty="0" smtClean="0">
                <a:latin typeface="Arial Black" pitchFamily="34" charset="0"/>
              </a:rPr>
            </a:br>
            <a:endParaRPr lang="en-US" sz="3400" dirty="0">
              <a:latin typeface="Arial Black" pitchFamily="34" charset="0"/>
              <a:cs typeface="Aharoni" pitchFamily="2" charset="-79"/>
            </a:endParaRPr>
          </a:p>
        </p:txBody>
      </p:sp>
    </p:spTree>
    <p:extLst>
      <p:ext uri="{BB962C8B-B14F-4D97-AF65-F5344CB8AC3E}">
        <p14:creationId xmlns="" xmlns:p14="http://schemas.microsoft.com/office/powerpoint/2010/main" val="4144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a:t>
            </a:r>
            <a:r>
              <a:rPr lang="en-US" dirty="0" smtClean="0"/>
              <a:t> </a:t>
            </a:r>
            <a:r>
              <a:rPr lang="en-US" dirty="0" smtClean="0">
                <a:latin typeface="Times New Roman"/>
                <a:cs typeface="Times New Roman"/>
              </a:rPr>
              <a:t>–</a:t>
            </a:r>
            <a:r>
              <a:rPr lang="sr-Latn-RS" dirty="0" smtClean="0">
                <a:latin typeface="Times New Roman"/>
                <a:cs typeface="Times New Roman"/>
              </a:rPr>
              <a:t> </a:t>
            </a:r>
            <a:r>
              <a:rPr lang="sr-Latn-RS" dirty="0" smtClean="0">
                <a:cs typeface="Times New Roman"/>
              </a:rPr>
              <a:t>kontrole impulstivnog reagovanja</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Preusmeravanje pažnje</a:t>
            </a:r>
          </a:p>
          <a:p>
            <a:endParaRPr lang="sr-Latn-RS" dirty="0" smtClean="0"/>
          </a:p>
          <a:p>
            <a:r>
              <a:rPr lang="sr-Latn-RS" dirty="0" smtClean="0"/>
              <a:t>Upotreba strategija identifikacije emocija</a:t>
            </a:r>
          </a:p>
          <a:p>
            <a:endParaRPr lang="sr-Latn-RS" dirty="0" smtClean="0"/>
          </a:p>
          <a:p>
            <a:r>
              <a:rPr lang="sr-Latn-RS" dirty="0" smtClean="0"/>
              <a:t>Odbrojavanje do 10</a:t>
            </a:r>
          </a:p>
          <a:p>
            <a:endParaRPr lang="sr-Latn-RS" dirty="0" smtClean="0"/>
          </a:p>
          <a:p>
            <a:r>
              <a:rPr lang="sr-Latn-RS" dirty="0" smtClean="0"/>
              <a:t>Izbegavanje konfliktnih situacija fizičkim udaljavanjem</a:t>
            </a:r>
          </a:p>
          <a:p>
            <a:pPr>
              <a:buNone/>
            </a:pPr>
            <a:r>
              <a:rPr lang="sr-Latn-RS" dirty="0" smtClean="0"/>
              <a:t> </a:t>
            </a:r>
          </a:p>
          <a:p>
            <a:r>
              <a:rPr lang="sr-Latn-RS" dirty="0" smtClean="0"/>
              <a:t>Upotreba socijalnih veština u rešavanju konflikata</a:t>
            </a:r>
          </a:p>
          <a:p>
            <a:pPr>
              <a:buNone/>
            </a:pPr>
            <a:endParaRPr lang="sr-Latn-R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a:t>
            </a:r>
            <a:r>
              <a:rPr lang="en-US" dirty="0" smtClean="0"/>
              <a:t> </a:t>
            </a:r>
            <a:r>
              <a:rPr lang="en-US" dirty="0" smtClean="0">
                <a:latin typeface="Times New Roman"/>
                <a:cs typeface="Times New Roman"/>
              </a:rPr>
              <a:t>–</a:t>
            </a:r>
            <a:r>
              <a:rPr lang="sr-Latn-RS" dirty="0" smtClean="0">
                <a:latin typeface="Times New Roman"/>
                <a:cs typeface="Times New Roman"/>
              </a:rPr>
              <a:t> </a:t>
            </a:r>
            <a:r>
              <a:rPr lang="sr-Latn-RS" dirty="0" smtClean="0">
                <a:cs typeface="Times New Roman"/>
              </a:rPr>
              <a:t>kontrole impulstivnog reagovanja</a:t>
            </a:r>
            <a:endParaRPr lang="en-US" dirty="0"/>
          </a:p>
        </p:txBody>
      </p:sp>
      <p:sp>
        <p:nvSpPr>
          <p:cNvPr id="3" name="Content Placeholder 2"/>
          <p:cNvSpPr>
            <a:spLocks noGrp="1"/>
          </p:cNvSpPr>
          <p:nvPr>
            <p:ph idx="1"/>
          </p:nvPr>
        </p:nvSpPr>
        <p:spPr/>
        <p:txBody>
          <a:bodyPr/>
          <a:lstStyle/>
          <a:p>
            <a:r>
              <a:rPr lang="sr-Latn-RS" dirty="0" smtClean="0"/>
              <a:t>Verbalno upozorenje</a:t>
            </a:r>
          </a:p>
          <a:p>
            <a:endParaRPr lang="sr-Latn-RS" dirty="0" smtClean="0"/>
          </a:p>
          <a:p>
            <a:r>
              <a:rPr lang="sr-Latn-RS" dirty="0" smtClean="0"/>
              <a:t>Ignorisanje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a:t>
            </a:r>
            <a:r>
              <a:rPr lang="en-US" dirty="0" smtClean="0"/>
              <a:t> </a:t>
            </a:r>
            <a:r>
              <a:rPr lang="en-US" dirty="0" smtClean="0">
                <a:latin typeface="Times New Roman"/>
                <a:cs typeface="Times New Roman"/>
              </a:rPr>
              <a:t>–</a:t>
            </a:r>
            <a:r>
              <a:rPr lang="sr-Latn-RS" dirty="0" smtClean="0">
                <a:latin typeface="Times New Roman"/>
                <a:cs typeface="Times New Roman"/>
              </a:rPr>
              <a:t> </a:t>
            </a:r>
            <a:r>
              <a:rPr lang="sr-Latn-RS" dirty="0" smtClean="0">
                <a:cs typeface="Times New Roman"/>
              </a:rPr>
              <a:t>kontrole impulstivnog reagovanja</a:t>
            </a:r>
            <a:endParaRPr lang="en-US" dirty="0"/>
          </a:p>
        </p:txBody>
      </p:sp>
      <p:sp>
        <p:nvSpPr>
          <p:cNvPr id="3" name="Content Placeholder 2"/>
          <p:cNvSpPr>
            <a:spLocks noGrp="1"/>
          </p:cNvSpPr>
          <p:nvPr>
            <p:ph idx="1"/>
          </p:nvPr>
        </p:nvSpPr>
        <p:spPr/>
        <p:txBody>
          <a:bodyPr/>
          <a:lstStyle/>
          <a:p>
            <a:r>
              <a:rPr lang="sr-Latn-RS" dirty="0" smtClean="0"/>
              <a:t>Identifikovanje problema i traženje pomoći </a:t>
            </a:r>
          </a:p>
          <a:p>
            <a:endParaRPr lang="sr-Latn-RS" dirty="0" smtClean="0"/>
          </a:p>
          <a:p>
            <a:r>
              <a:rPr lang="sr-Latn-RS" dirty="0" smtClean="0"/>
              <a:t>Sagledavanje pozicije druge osobe – igra uloga (role play)</a:t>
            </a:r>
          </a:p>
          <a:p>
            <a:endParaRPr lang="sr-Latn-RS" dirty="0" smtClean="0"/>
          </a:p>
          <a:p>
            <a:r>
              <a:rPr lang="sr-Latn-RS" dirty="0" smtClean="0"/>
              <a:t>Podsećanje na pravila ponašanja i ponavljanje pravila ponašanja</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Angažovanje</a:t>
            </a:r>
            <a:r>
              <a:rPr lang="en-US" dirty="0" smtClean="0"/>
              <a:t> u </a:t>
            </a:r>
            <a:r>
              <a:rPr lang="en-US" i="1" dirty="0" err="1" smtClean="0"/>
              <a:t>kao</a:t>
            </a:r>
            <a:r>
              <a:rPr lang="en-US" i="1" dirty="0" smtClean="0"/>
              <a:t> </a:t>
            </a:r>
            <a:r>
              <a:rPr lang="en-US" i="1" dirty="0" err="1" smtClean="0"/>
              <a:t>da</a:t>
            </a:r>
            <a:r>
              <a:rPr lang="en-US" i="1" dirty="0" smtClean="0"/>
              <a:t> </a:t>
            </a:r>
            <a:r>
              <a:rPr lang="en-US" dirty="0" err="1" smtClean="0"/>
              <a:t>igrama</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err="1" smtClean="0"/>
              <a:t>Poštovanje</a:t>
            </a:r>
            <a:r>
              <a:rPr lang="en-US" dirty="0" smtClean="0"/>
              <a:t> </a:t>
            </a:r>
            <a:r>
              <a:rPr lang="en-US" dirty="0" err="1" smtClean="0"/>
              <a:t>pravila</a:t>
            </a:r>
            <a:r>
              <a:rPr lang="sr-Latn-RS" dirty="0" smtClean="0"/>
              <a:t> igara</a:t>
            </a:r>
          </a:p>
          <a:p>
            <a:pPr>
              <a:buNone/>
            </a:pPr>
            <a:endParaRPr lang="en-US" dirty="0" smtClean="0"/>
          </a:p>
          <a:p>
            <a:r>
              <a:rPr lang="en-US" dirty="0" err="1" smtClean="0"/>
              <a:t>Simulacija</a:t>
            </a:r>
            <a:r>
              <a:rPr lang="en-US" dirty="0" smtClean="0"/>
              <a:t> </a:t>
            </a:r>
            <a:r>
              <a:rPr lang="en-US" dirty="0" err="1" smtClean="0"/>
              <a:t>različitih</a:t>
            </a:r>
            <a:r>
              <a:rPr lang="en-US" dirty="0" smtClean="0"/>
              <a:t> </a:t>
            </a:r>
            <a:r>
              <a:rPr lang="en-US" dirty="0" err="1" smtClean="0"/>
              <a:t>socijalnih</a:t>
            </a:r>
            <a:r>
              <a:rPr lang="en-US" dirty="0" smtClean="0"/>
              <a:t> </a:t>
            </a:r>
            <a:r>
              <a:rPr lang="en-US" dirty="0" err="1" smtClean="0"/>
              <a:t>interakcija</a:t>
            </a:r>
            <a:r>
              <a:rPr lang="en-US" dirty="0" smtClean="0"/>
              <a:t> </a:t>
            </a:r>
            <a:r>
              <a:rPr lang="en-US" dirty="0" err="1" smtClean="0"/>
              <a:t>bez</a:t>
            </a:r>
            <a:r>
              <a:rPr lang="en-US" dirty="0" smtClean="0"/>
              <a:t> </a:t>
            </a:r>
            <a:r>
              <a:rPr lang="en-US" dirty="0" err="1" smtClean="0"/>
              <a:t>negativnih</a:t>
            </a:r>
            <a:r>
              <a:rPr lang="en-US" dirty="0" smtClean="0"/>
              <a:t> </a:t>
            </a:r>
            <a:r>
              <a:rPr lang="en-US" dirty="0" err="1" smtClean="0"/>
              <a:t>posledica</a:t>
            </a:r>
            <a:endParaRPr lang="sr-Latn-RS" dirty="0" smtClean="0"/>
          </a:p>
          <a:p>
            <a:pPr>
              <a:buNone/>
            </a:pPr>
            <a:endParaRPr lang="en-US" dirty="0" smtClean="0"/>
          </a:p>
          <a:p>
            <a:r>
              <a:rPr lang="en-US" dirty="0" err="1" smtClean="0"/>
              <a:t>Intrinzička</a:t>
            </a:r>
            <a:r>
              <a:rPr lang="en-US" dirty="0" smtClean="0"/>
              <a:t> </a:t>
            </a:r>
            <a:r>
              <a:rPr lang="en-US" dirty="0" err="1" smtClean="0"/>
              <a:t>motivacija</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 samoregulacije emocija</a:t>
            </a:r>
            <a:endParaRPr lang="en-US" dirty="0"/>
          </a:p>
        </p:txBody>
      </p:sp>
      <p:sp>
        <p:nvSpPr>
          <p:cNvPr id="3" name="Content Placeholder 2"/>
          <p:cNvSpPr>
            <a:spLocks noGrp="1"/>
          </p:cNvSpPr>
          <p:nvPr>
            <p:ph idx="1"/>
          </p:nvPr>
        </p:nvSpPr>
        <p:spPr>
          <a:xfrm>
            <a:off x="680321" y="2336872"/>
            <a:ext cx="9613861" cy="4521127"/>
          </a:xfrm>
        </p:spPr>
        <p:txBody>
          <a:bodyPr/>
          <a:lstStyle/>
          <a:p>
            <a:r>
              <a:rPr lang="vi-VN" dirty="0" smtClean="0"/>
              <a:t>Izegavati negiranje emocionalnog doživljaja</a:t>
            </a:r>
            <a:endParaRPr lang="sr-Latn-RS" dirty="0" smtClean="0"/>
          </a:p>
          <a:p>
            <a:endParaRPr lang="vi-VN" dirty="0" smtClean="0"/>
          </a:p>
          <a:p>
            <a:r>
              <a:rPr lang="vi-VN" dirty="0" smtClean="0"/>
              <a:t>Realne situacije i realne konsekvence</a:t>
            </a:r>
            <a:endParaRPr lang="sr-Latn-RS" dirty="0" smtClean="0"/>
          </a:p>
          <a:p>
            <a:pPr>
              <a:buNone/>
            </a:pPr>
            <a:endParaRPr lang="vi-VN" dirty="0" smtClean="0"/>
          </a:p>
          <a:p>
            <a:r>
              <a:rPr lang="vi-VN" dirty="0" smtClean="0"/>
              <a:t>Ponašanje roditelja, nastavnika, vršnjaka kao primer primene strategija samoregulacije</a:t>
            </a:r>
            <a:endParaRPr lang="sr-Latn-RS" dirty="0" smtClean="0"/>
          </a:p>
          <a:p>
            <a:pPr>
              <a:buNone/>
            </a:pPr>
            <a:endParaRPr lang="vi-VN" dirty="0" smtClean="0"/>
          </a:p>
          <a:p>
            <a:r>
              <a:rPr lang="vi-VN" dirty="0" smtClean="0"/>
              <a:t> Nagrađivati nezavisnost i primenu veština samoregulacije</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 </a:t>
            </a:r>
            <a:r>
              <a:rPr lang="sr-Latn-RS" dirty="0" smtClean="0">
                <a:latin typeface="Times New Roman"/>
                <a:cs typeface="Times New Roman"/>
              </a:rPr>
              <a:t>– </a:t>
            </a:r>
            <a:r>
              <a:rPr lang="sr-Latn-RS" dirty="0" smtClean="0">
                <a:cs typeface="Times New Roman"/>
              </a:rPr>
              <a:t>podrška</a:t>
            </a:r>
            <a:endParaRPr lang="en-US" dirty="0"/>
          </a:p>
        </p:txBody>
      </p:sp>
      <p:sp>
        <p:nvSpPr>
          <p:cNvPr id="3" name="Content Placeholder 2"/>
          <p:cNvSpPr>
            <a:spLocks noGrp="1"/>
          </p:cNvSpPr>
          <p:nvPr>
            <p:ph idx="1"/>
          </p:nvPr>
        </p:nvSpPr>
        <p:spPr/>
        <p:txBody>
          <a:bodyPr>
            <a:normAutofit/>
          </a:bodyPr>
          <a:lstStyle/>
          <a:p>
            <a:r>
              <a:rPr lang="sr-Latn-RS" dirty="0" smtClean="0"/>
              <a:t>Kod osoba sa IO sa višim nivoom samoefikasnosti prisutnije je preuzimanje odgovornosti i inicijative u procesu realizacije cilja. Ove osobe znaju da prepoznaju teškoće, identifikuju probleme traže dodatne informacije i pomoć.</a:t>
            </a:r>
          </a:p>
          <a:p>
            <a:pPr>
              <a:buNone/>
            </a:pPr>
            <a:endParaRPr lang="sr-Latn-RS" dirty="0" smtClean="0"/>
          </a:p>
          <a:p>
            <a:r>
              <a:rPr lang="sr-Latn-RS" dirty="0" smtClean="0"/>
              <a:t>Identifikovanje osobe u okruženju koja može da da potrebne informacije i pruži podršku značajno unapređuje uspešnost osoba sa IO u realizaciji cilja. Osoba sa IO treba da zna kako, kada i od koga da traži pomoć.</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 </a:t>
            </a:r>
            <a:r>
              <a:rPr lang="sr-Latn-RS" dirty="0" smtClean="0">
                <a:latin typeface="Times New Roman"/>
                <a:cs typeface="Times New Roman"/>
              </a:rPr>
              <a:t>– </a:t>
            </a:r>
            <a:r>
              <a:rPr lang="sr-Latn-RS" dirty="0" smtClean="0">
                <a:cs typeface="Times New Roman"/>
              </a:rPr>
              <a:t>podrška</a:t>
            </a:r>
            <a:endParaRPr lang="en-US" dirty="0"/>
          </a:p>
        </p:txBody>
      </p:sp>
      <p:sp>
        <p:nvSpPr>
          <p:cNvPr id="3" name="Content Placeholder 2"/>
          <p:cNvSpPr>
            <a:spLocks noGrp="1"/>
          </p:cNvSpPr>
          <p:nvPr>
            <p:ph idx="1"/>
          </p:nvPr>
        </p:nvSpPr>
        <p:spPr>
          <a:xfrm>
            <a:off x="680321" y="2336872"/>
            <a:ext cx="9613861" cy="4521127"/>
          </a:xfrm>
        </p:spPr>
        <p:txBody>
          <a:bodyPr/>
          <a:lstStyle/>
          <a:p>
            <a:r>
              <a:rPr lang="sr-Latn-RS" dirty="0" smtClean="0"/>
              <a:t>Pružanje podrške osobi sa IO u procesu samostalne realizacije unapred definisanog cilja ne podrazumeva da će neko umesto nje raditi na realizaciji cilja, kao ni da će osoba koja pruža podršku kontinuirano pomagati osobi sa IO sve dok ne ostvari cilj. </a:t>
            </a:r>
          </a:p>
          <a:p>
            <a:endParaRPr lang="sr-Latn-RS" dirty="0" smtClean="0"/>
          </a:p>
          <a:p>
            <a:r>
              <a:rPr lang="sr-Latn-RS" dirty="0" smtClean="0"/>
              <a:t>Podrška se pruža povremeno i to na nivou davanja zančajnih informacija, korigovanja većih odstupanja (grešaka) i rešavanja problema na koje osoba sa IO naiđe tokom ostvarivanja cilja.</a:t>
            </a:r>
          </a:p>
          <a:p>
            <a:endParaRPr lang="sr-Latn-RS" dirty="0" smtClean="0"/>
          </a:p>
          <a:p>
            <a:r>
              <a:rPr lang="sr-Latn-RS" dirty="0" smtClean="0"/>
              <a:t>Većinu aktivnosti osoba sa IO treba da realizuje samostalno.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Sredstva koja se koriste za pružanje podrške u procesu samostalne realizacije cilja treba da:</a:t>
            </a:r>
            <a:endParaRPr lang="en-US" dirty="0"/>
          </a:p>
        </p:txBody>
      </p:sp>
      <p:sp>
        <p:nvSpPr>
          <p:cNvPr id="3" name="Content Placeholder 2"/>
          <p:cNvSpPr>
            <a:spLocks noGrp="1"/>
          </p:cNvSpPr>
          <p:nvPr>
            <p:ph idx="1"/>
          </p:nvPr>
        </p:nvSpPr>
        <p:spPr>
          <a:xfrm>
            <a:off x="680321" y="2336872"/>
            <a:ext cx="9613861" cy="4521127"/>
          </a:xfrm>
        </p:spPr>
        <p:txBody>
          <a:bodyPr/>
          <a:lstStyle/>
          <a:p>
            <a:r>
              <a:rPr lang="sr-Latn-RS" dirty="0" smtClean="0"/>
              <a:t>budu jednostavna za primenu, </a:t>
            </a:r>
          </a:p>
          <a:p>
            <a:endParaRPr lang="sr-Latn-RS" dirty="0" smtClean="0"/>
          </a:p>
          <a:p>
            <a:r>
              <a:rPr lang="sr-Latn-RS" dirty="0" smtClean="0"/>
              <a:t>obezbede jasne instrukcije,</a:t>
            </a:r>
          </a:p>
          <a:p>
            <a:endParaRPr lang="sr-Latn-RS" dirty="0" smtClean="0"/>
          </a:p>
          <a:p>
            <a:r>
              <a:rPr lang="sr-Latn-RS" dirty="0" smtClean="0"/>
              <a:t>omoguće uvežbavanje odnosno veliki broj ponavljanja,</a:t>
            </a:r>
          </a:p>
          <a:p>
            <a:endParaRPr lang="sr-Latn-RS" dirty="0" smtClean="0"/>
          </a:p>
          <a:p>
            <a:r>
              <a:rPr lang="sr-Latn-RS" dirty="0" smtClean="0"/>
              <a:t>pruže povratne informacije </a:t>
            </a:r>
            <a:r>
              <a:rPr lang="sr-Latn-RS" dirty="0" smtClean="0"/>
              <a:t>(za autokorekciju) </a:t>
            </a:r>
            <a:r>
              <a:rPr lang="sr-Latn-RS" dirty="0" smtClean="0"/>
              <a:t>i </a:t>
            </a:r>
          </a:p>
          <a:p>
            <a:endParaRPr lang="sr-Latn-RS" dirty="0" smtClean="0"/>
          </a:p>
          <a:p>
            <a:r>
              <a:rPr lang="sr-Latn-RS" dirty="0" smtClean="0"/>
              <a:t>daju jasan uvid u ostvareni napredak.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a:t>
            </a:r>
            <a:endParaRPr lang="en-US" dirty="0"/>
          </a:p>
        </p:txBody>
      </p:sp>
      <p:sp>
        <p:nvSpPr>
          <p:cNvPr id="3" name="Content Placeholder 2"/>
          <p:cNvSpPr>
            <a:spLocks noGrp="1"/>
          </p:cNvSpPr>
          <p:nvPr>
            <p:ph idx="1"/>
          </p:nvPr>
        </p:nvSpPr>
        <p:spPr/>
        <p:txBody>
          <a:bodyPr/>
          <a:lstStyle/>
          <a:p>
            <a:r>
              <a:rPr lang="sr-Latn-RS" dirty="0" smtClean="0"/>
              <a:t>Jednu od strategija za održavanje motivacije predstavlja kontinuirano praćenje napretka. </a:t>
            </a:r>
          </a:p>
          <a:p>
            <a:endParaRPr lang="sr-Latn-RS" dirty="0" smtClean="0"/>
          </a:p>
          <a:p>
            <a:r>
              <a:rPr lang="sr-Latn-RS" dirty="0" smtClean="0"/>
              <a:t>Stalno </a:t>
            </a:r>
            <a:r>
              <a:rPr lang="sr-Latn-RS" dirty="0" smtClean="0"/>
              <a:t>napredovanje i nastojanje da se ostvari bolji učinak u odnosu na prethodno ostvareni rezultat.</a:t>
            </a:r>
          </a:p>
          <a:p>
            <a:pPr>
              <a:buNone/>
            </a:pPr>
            <a:endParaRPr lang="sr-Latn-RS" dirty="0" smtClean="0"/>
          </a:p>
          <a:p>
            <a:endParaRPr lang="sr-Latn-R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Povratna informacija (</a:t>
            </a:r>
            <a:r>
              <a:rPr lang="en-US" dirty="0" smtClean="0"/>
              <a:t>feedback</a:t>
            </a:r>
            <a:r>
              <a:rPr lang="sr-Latn-RS" dirty="0" smtClean="0"/>
              <a:t>)</a:t>
            </a:r>
            <a:endParaRPr lang="en-US" dirty="0"/>
          </a:p>
        </p:txBody>
      </p:sp>
      <p:sp>
        <p:nvSpPr>
          <p:cNvPr id="3" name="Content Placeholder 2"/>
          <p:cNvSpPr>
            <a:spLocks noGrp="1"/>
          </p:cNvSpPr>
          <p:nvPr>
            <p:ph idx="1"/>
          </p:nvPr>
        </p:nvSpPr>
        <p:spPr/>
        <p:txBody>
          <a:bodyPr/>
          <a:lstStyle/>
          <a:p>
            <a:r>
              <a:rPr lang="en-US" dirty="0" smtClean="0"/>
              <a:t>O</a:t>
            </a:r>
            <a:r>
              <a:rPr lang="sr-Latn-RS" dirty="0" smtClean="0"/>
              <a:t>sobe sa IO moraju detaljno da se upoznaju sa adekvatnim načinom realizacije svake etape. Samo ukoliko znaju kako da treba da urade zadatak, moći će da identifikuju sopstvene greške. </a:t>
            </a:r>
          </a:p>
          <a:p>
            <a:endParaRPr lang="sr-Latn-RS" dirty="0" smtClean="0"/>
          </a:p>
          <a:p>
            <a:r>
              <a:rPr lang="sr-Latn-RS" dirty="0" smtClean="0"/>
              <a:t>Dostupnost rešenja zadataka omogućava samostalnu proveru dobijenih rezultata.</a:t>
            </a:r>
          </a:p>
          <a:p>
            <a:pPr>
              <a:buNone/>
            </a:pPr>
            <a:r>
              <a:rPr lang="sr-Latn-RS" dirty="0" smtClean="0"/>
              <a:t>   </a:t>
            </a:r>
          </a:p>
          <a:p>
            <a:r>
              <a:rPr lang="sr-Latn-RS" dirty="0" smtClean="0"/>
              <a:t>Liste praćenja omogućavaju identifikaciju postupaka koji nisu realizovani.</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Izbor</a:t>
            </a:r>
            <a:r>
              <a:rPr lang="en-US" dirty="0" smtClean="0"/>
              <a:t> </a:t>
            </a:r>
            <a:r>
              <a:rPr lang="en-US" dirty="0" err="1" smtClean="0"/>
              <a:t>ili</a:t>
            </a:r>
            <a:r>
              <a:rPr lang="en-US" dirty="0" smtClean="0"/>
              <a:t> </a:t>
            </a:r>
            <a:r>
              <a:rPr lang="en-US" dirty="0" err="1" smtClean="0"/>
              <a:t>osmi</a:t>
            </a:r>
            <a:r>
              <a:rPr lang="sr-Latn-RS" dirty="0" smtClean="0"/>
              <a:t>š</a:t>
            </a:r>
            <a:r>
              <a:rPr lang="en-US" dirty="0" err="1" smtClean="0"/>
              <a:t>ljavanje</a:t>
            </a:r>
            <a:r>
              <a:rPr lang="sr-Latn-RS" dirty="0" smtClean="0"/>
              <a:t> </a:t>
            </a:r>
            <a:r>
              <a:rPr lang="sr-Latn-RS" dirty="0" smtClean="0"/>
              <a:t>s</a:t>
            </a:r>
            <a:r>
              <a:rPr lang="en-US" dirty="0" err="1" smtClean="0"/>
              <a:t>trategij</a:t>
            </a:r>
            <a:r>
              <a:rPr lang="sr-Latn-RS" dirty="0" smtClean="0"/>
              <a:t>e</a:t>
            </a:r>
            <a:r>
              <a:rPr lang="en-US" dirty="0" smtClean="0"/>
              <a:t> </a:t>
            </a:r>
            <a:r>
              <a:rPr lang="sr-Latn-RS" dirty="0" smtClean="0"/>
              <a:t>kojom će se na</a:t>
            </a:r>
            <a:r>
              <a:rPr lang="en-US" dirty="0" smtClean="0"/>
              <a:t> </a:t>
            </a:r>
            <a:r>
              <a:rPr lang="en-US" dirty="0" err="1" smtClean="0"/>
              <a:t>najoptimalnij</a:t>
            </a:r>
            <a:r>
              <a:rPr lang="sr-Latn-RS" dirty="0" smtClean="0"/>
              <a:t>i</a:t>
            </a:r>
            <a:r>
              <a:rPr lang="en-US" dirty="0" smtClean="0"/>
              <a:t> </a:t>
            </a:r>
            <a:r>
              <a:rPr lang="en-US" dirty="0" err="1" smtClean="0"/>
              <a:t>način</a:t>
            </a:r>
            <a:r>
              <a:rPr lang="en-US" dirty="0" smtClean="0"/>
              <a:t> </a:t>
            </a:r>
            <a:r>
              <a:rPr lang="sr-Latn-RS" dirty="0" smtClean="0"/>
              <a:t>upotrebiti kognitivni, emocionalni i </a:t>
            </a:r>
            <a:r>
              <a:rPr lang="sr-Latn-RS" dirty="0" smtClean="0"/>
              <a:t>bih</a:t>
            </a:r>
            <a:r>
              <a:rPr lang="en-US" dirty="0" smtClean="0"/>
              <a:t>e</a:t>
            </a:r>
            <a:r>
              <a:rPr lang="sr-Latn-RS" dirty="0" smtClean="0"/>
              <a:t>jvioralni </a:t>
            </a:r>
            <a:r>
              <a:rPr lang="sr-Latn-RS" dirty="0" smtClean="0"/>
              <a:t>kapaciteti</a:t>
            </a:r>
            <a:r>
              <a:rPr lang="en-US" dirty="0" smtClean="0"/>
              <a:t> </a:t>
            </a:r>
            <a:r>
              <a:rPr lang="sr-Latn-RS" dirty="0" smtClean="0"/>
              <a:t>kako bi se ostvario dugoročni</a:t>
            </a:r>
            <a:r>
              <a:rPr lang="en-US" dirty="0" smtClean="0"/>
              <a:t> </a:t>
            </a:r>
            <a:r>
              <a:rPr lang="en-US" dirty="0" err="1" smtClean="0"/>
              <a:t>cilj</a:t>
            </a:r>
            <a:r>
              <a:rPr lang="en-US" dirty="0" smtClean="0"/>
              <a:t>.</a:t>
            </a:r>
            <a:endParaRPr lang="sr-Latn-RS" dirty="0" smtClean="0"/>
          </a:p>
          <a:p>
            <a:endParaRPr lang="sr-Latn-RS" dirty="0" smtClean="0"/>
          </a:p>
          <a:p>
            <a:pPr>
              <a:buNone/>
            </a:pPr>
            <a:r>
              <a:rPr lang="sr-Latn-RS" dirty="0" smtClean="0"/>
              <a:t>Da bi se osmislila odgovarajuća strategija neophodno je operacionalno definicanje cilja:</a:t>
            </a:r>
          </a:p>
          <a:p>
            <a:r>
              <a:rPr lang="en-US" dirty="0" err="1" smtClean="0"/>
              <a:t>izdvajanje</a:t>
            </a:r>
            <a:r>
              <a:rPr lang="en-US" dirty="0" smtClean="0"/>
              <a:t> </a:t>
            </a:r>
            <a:r>
              <a:rPr lang="en-US" dirty="0" err="1" smtClean="0"/>
              <a:t>najznačajnijih</a:t>
            </a:r>
            <a:r>
              <a:rPr lang="en-US" dirty="0" smtClean="0"/>
              <a:t> </a:t>
            </a:r>
            <a:r>
              <a:rPr lang="en-US" dirty="0" err="1" smtClean="0"/>
              <a:t>elemenata</a:t>
            </a:r>
            <a:r>
              <a:rPr lang="sr-Latn-RS" dirty="0" smtClean="0"/>
              <a:t> procesa realizacije cilja</a:t>
            </a:r>
            <a:r>
              <a:rPr lang="en-US" dirty="0" smtClean="0"/>
              <a:t>, </a:t>
            </a:r>
            <a:endParaRPr lang="sr-Latn-RS" dirty="0" smtClean="0"/>
          </a:p>
          <a:p>
            <a:r>
              <a:rPr lang="sr-Latn-RS" dirty="0" smtClean="0"/>
              <a:t>identifikovanje neophodnih</a:t>
            </a:r>
            <a:r>
              <a:rPr lang="en-US" dirty="0" smtClean="0"/>
              <a:t> </a:t>
            </a:r>
            <a:r>
              <a:rPr lang="en-US" dirty="0" err="1" smtClean="0"/>
              <a:t>znanja</a:t>
            </a:r>
            <a:r>
              <a:rPr lang="en-US" dirty="0" smtClean="0"/>
              <a:t> </a:t>
            </a:r>
            <a:r>
              <a:rPr lang="sr-Latn-RS" dirty="0" smtClean="0"/>
              <a:t>i veština, </a:t>
            </a:r>
          </a:p>
          <a:p>
            <a:r>
              <a:rPr lang="sr-Latn-RS" dirty="0" smtClean="0"/>
              <a:t>osposobljavanje za </a:t>
            </a:r>
            <a:r>
              <a:rPr lang="en-US" dirty="0" err="1" smtClean="0"/>
              <a:t>primenu</a:t>
            </a:r>
            <a:r>
              <a:rPr lang="en-US" dirty="0" smtClean="0"/>
              <a:t> </a:t>
            </a:r>
            <a:r>
              <a:rPr lang="en-US" dirty="0" err="1" smtClean="0"/>
              <a:t>usvojen</a:t>
            </a:r>
            <a:r>
              <a:rPr lang="sr-Latn-RS" dirty="0" smtClean="0"/>
              <a:t>ih</a:t>
            </a:r>
            <a:r>
              <a:rPr lang="en-US" dirty="0" smtClean="0"/>
              <a:t> </a:t>
            </a:r>
            <a:r>
              <a:rPr lang="en-US" dirty="0" err="1" smtClean="0"/>
              <a:t>znanja</a:t>
            </a:r>
            <a:r>
              <a:rPr lang="en-US" dirty="0" smtClean="0"/>
              <a:t> </a:t>
            </a:r>
            <a:r>
              <a:rPr lang="sr-Latn-RS" dirty="0" smtClean="0"/>
              <a:t>i veština u odgovarajućem kontekstu.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a:t>
            </a:r>
            <a:r>
              <a:rPr lang="en-US" dirty="0" err="1" smtClean="0"/>
              <a:t>romotivne</a:t>
            </a:r>
            <a:r>
              <a:rPr lang="sr-Latn-RS" dirty="0" smtClean="0"/>
              <a:t> strategije</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Promotivne </a:t>
            </a:r>
            <a:r>
              <a:rPr lang="sr-Latn-RS" dirty="0" smtClean="0"/>
              <a:t>strategije – </a:t>
            </a:r>
            <a:r>
              <a:rPr lang="sr-Latn-RS" dirty="0" smtClean="0"/>
              <a:t>uočavanjem </a:t>
            </a:r>
            <a:r>
              <a:rPr lang="sr-Latn-RS" dirty="0" smtClean="0"/>
              <a:t>razlike između </a:t>
            </a:r>
            <a:r>
              <a:rPr lang="sr-Latn-RS" dirty="0" smtClean="0"/>
              <a:t>trenutnog odnosno </a:t>
            </a:r>
            <a:r>
              <a:rPr lang="sr-Latn-RS" dirty="0" smtClean="0"/>
              <a:t>postojećeg stanja i </a:t>
            </a:r>
            <a:r>
              <a:rPr lang="sr-Latn-RS" dirty="0" smtClean="0"/>
              <a:t>budućeg odnosno željenog </a:t>
            </a:r>
            <a:r>
              <a:rPr lang="sr-Latn-RS" dirty="0" smtClean="0"/>
              <a:t>stanja, osoba se angažuje na smanjivanju </a:t>
            </a:r>
            <a:r>
              <a:rPr lang="sr-Latn-RS" dirty="0" smtClean="0"/>
              <a:t>te razlike</a:t>
            </a:r>
            <a:r>
              <a:rPr lang="sr-Latn-RS" dirty="0" smtClean="0"/>
              <a:t>.</a:t>
            </a:r>
          </a:p>
          <a:p>
            <a:endParaRPr lang="sr-Latn-RS" dirty="0" smtClean="0"/>
          </a:p>
          <a:p>
            <a:pPr>
              <a:buNone/>
            </a:pPr>
            <a:r>
              <a:rPr lang="sr-Latn-RS" dirty="0" smtClean="0"/>
              <a:t>Primeri:</a:t>
            </a:r>
          </a:p>
          <a:p>
            <a:r>
              <a:rPr lang="sr-Latn-RS" dirty="0" smtClean="0"/>
              <a:t>Učenik </a:t>
            </a:r>
            <a:r>
              <a:rPr lang="sr-Latn-RS" dirty="0" smtClean="0"/>
              <a:t>uči da dobije odličnu ocenu. </a:t>
            </a:r>
          </a:p>
          <a:p>
            <a:r>
              <a:rPr lang="sr-Latn-RS" dirty="0" smtClean="0"/>
              <a:t>Redovno učestvovanje u sportsko-rekreativnim aktivnostima kako bi se povećala snaga mišića, elastičnost i opšta fizička spremnost</a:t>
            </a:r>
            <a:r>
              <a:rPr lang="sr-Latn-RS" dirty="0" smtClean="0"/>
              <a:t>.</a:t>
            </a:r>
          </a:p>
          <a:p>
            <a:pPr>
              <a:buNone/>
            </a:pPr>
            <a:endParaRPr lang="sr-Latn-RS" dirty="0" smtClean="0"/>
          </a:p>
          <a:p>
            <a:r>
              <a:rPr lang="sr-Latn-RS" dirty="0" smtClean="0"/>
              <a:t>Promotivne strategije su povezane sa očekivanjem pozitivnih emocija (radost, ponos, zadovoljstvo i sl.).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Preventivne strategije</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Preventivne strategije su usmerene na sprečavanje pogoršanja postojećeg stanja. </a:t>
            </a:r>
          </a:p>
          <a:p>
            <a:endParaRPr lang="sr-Latn-RS" dirty="0" smtClean="0"/>
          </a:p>
          <a:p>
            <a:pPr>
              <a:buNone/>
            </a:pPr>
            <a:r>
              <a:rPr lang="sr-Latn-RS" dirty="0" smtClean="0"/>
              <a:t>Primeri</a:t>
            </a:r>
            <a:r>
              <a:rPr lang="sr-Latn-RS" dirty="0" smtClean="0"/>
              <a:t>:</a:t>
            </a:r>
            <a:endParaRPr lang="sr-Latn-RS" dirty="0" smtClean="0"/>
          </a:p>
          <a:p>
            <a:r>
              <a:rPr lang="sr-Latn-RS" dirty="0" smtClean="0"/>
              <a:t>Učenik </a:t>
            </a:r>
            <a:r>
              <a:rPr lang="sr-Latn-RS" dirty="0" smtClean="0"/>
              <a:t>uči da ne bi dobio lošu ucenu. </a:t>
            </a:r>
          </a:p>
          <a:p>
            <a:r>
              <a:rPr lang="sr-Latn-RS" dirty="0" smtClean="0"/>
              <a:t>Redovno učestvovanje u sportsko-rekreativnim aktivnostima kako bi se sprečio nastanak oboljenja. </a:t>
            </a:r>
            <a:endParaRPr lang="sr-Latn-RS" dirty="0" smtClean="0"/>
          </a:p>
          <a:p>
            <a:pPr>
              <a:buNone/>
            </a:pPr>
            <a:endParaRPr lang="sr-Latn-RS" dirty="0" smtClean="0"/>
          </a:p>
          <a:p>
            <a:r>
              <a:rPr lang="sr-Latn-RS" dirty="0" smtClean="0"/>
              <a:t>Preventivne strategije su povezane potrebom za izbegavanjem negativnih ishoda i emocija (zabrinutost, strah, tuga i sl.).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Strategije</a:t>
            </a:r>
            <a:endParaRPr lang="en-US" dirty="0"/>
          </a:p>
        </p:txBody>
      </p:sp>
      <p:sp>
        <p:nvSpPr>
          <p:cNvPr id="3" name="Content Placeholder 2"/>
          <p:cNvSpPr>
            <a:spLocks noGrp="1"/>
          </p:cNvSpPr>
          <p:nvPr>
            <p:ph idx="1"/>
          </p:nvPr>
        </p:nvSpPr>
        <p:spPr>
          <a:xfrm>
            <a:off x="680321" y="2336872"/>
            <a:ext cx="9613861" cy="4521127"/>
          </a:xfrm>
        </p:spPr>
        <p:txBody>
          <a:bodyPr>
            <a:normAutofit lnSpcReduction="10000"/>
          </a:bodyPr>
          <a:lstStyle/>
          <a:p>
            <a:r>
              <a:rPr lang="sr-Latn-RS" dirty="0" smtClean="0"/>
              <a:t>Upotreba promotivnih strategija </a:t>
            </a:r>
            <a:r>
              <a:rPr lang="sr-Latn-RS" dirty="0" smtClean="0"/>
              <a:t>se </a:t>
            </a:r>
            <a:r>
              <a:rPr lang="sr-Latn-RS" dirty="0" smtClean="0"/>
              <a:t>podstiče pohvalama i podsticajima koje se daju u situacijama u kojima osoba sa IO adekvatno odgovara na očekivanja i postiže uspeh. </a:t>
            </a:r>
          </a:p>
          <a:p>
            <a:r>
              <a:rPr lang="sr-Latn-RS" dirty="0" smtClean="0"/>
              <a:t>Korišćenje preventivnih strategija povezano je sa osudom i kaznom. </a:t>
            </a:r>
          </a:p>
          <a:p>
            <a:r>
              <a:rPr lang="en-US" dirty="0" smtClean="0"/>
              <a:t>P</a:t>
            </a:r>
            <a:r>
              <a:rPr lang="sr-Latn-RS" dirty="0" smtClean="0"/>
              <a:t>romotivne strategije su efikasnije od preventivnih i usmeravanje pažnje na </a:t>
            </a:r>
            <a:r>
              <a:rPr lang="sr-Latn-RS" dirty="0" smtClean="0"/>
              <a:t>potencijale pozitivne </a:t>
            </a:r>
            <a:r>
              <a:rPr lang="sr-Latn-RS" dirty="0" smtClean="0"/>
              <a:t>ishode bolji je pristup od isticanja ograničenja, grešaka i primene osude i kazne odnosno lišavanja privilegija</a:t>
            </a:r>
            <a:r>
              <a:rPr lang="sr-Latn-RS" dirty="0" smtClean="0"/>
              <a:t>.</a:t>
            </a:r>
          </a:p>
          <a:p>
            <a:endParaRPr lang="sr-Latn-RS" dirty="0" smtClean="0"/>
          </a:p>
          <a:p>
            <a:r>
              <a:rPr lang="sr-Latn-RS" dirty="0" smtClean="0"/>
              <a:t>Osobe sa IO koje primenjuju promotivne strategije istrajnije su u nastojanju da ostvare unapred definisani cilj.  </a:t>
            </a:r>
          </a:p>
          <a:p>
            <a:endParaRPr lang="sr-Latn-R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Vreme </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Vremenski period u kom je planirano obavljanje </a:t>
            </a:r>
            <a:r>
              <a:rPr lang="sr-Latn-RS" dirty="0" smtClean="0"/>
              <a:t>određene aktivnosti u okviru procesa realizacije cilja potrbno je povezati sa svakodnevnim rutinama.</a:t>
            </a:r>
          </a:p>
          <a:p>
            <a:endParaRPr lang="sr-Latn-RS" dirty="0" smtClean="0"/>
          </a:p>
          <a:p>
            <a:r>
              <a:rPr lang="sr-Latn-RS" dirty="0" smtClean="0"/>
              <a:t>Npr. vreme za obrok, dolazak u školu ili dnevni boravak, mogu se upotrebiti kao </a:t>
            </a:r>
            <a:r>
              <a:rPr lang="sr-Latn-RS" dirty="0" smtClean="0"/>
              <a:t>„podsetnici</a:t>
            </a:r>
            <a:r>
              <a:rPr lang="sr-Latn-RS" dirty="0" smtClean="0">
                <a:latin typeface="Times New Roman"/>
                <a:cs typeface="Times New Roman"/>
              </a:rPr>
              <a:t>”</a:t>
            </a:r>
            <a:r>
              <a:rPr lang="sr-Latn-RS" dirty="0" smtClean="0"/>
              <a:t> </a:t>
            </a:r>
            <a:r>
              <a:rPr lang="sr-Latn-RS" dirty="0" smtClean="0"/>
              <a:t>za obavljanje planiranih zadataka.</a:t>
            </a:r>
          </a:p>
          <a:p>
            <a:endParaRPr lang="sr-Latn-RS" dirty="0" smtClean="0"/>
          </a:p>
          <a:p>
            <a:r>
              <a:rPr lang="sr-Latn-RS" dirty="0" smtClean="0"/>
              <a:t>Primena podsetnika u vidu panoa i lista praćenja može biti efikasan način da se obezbedi svakodnevna realizacija planiranih aktivnosti. </a:t>
            </a:r>
          </a:p>
          <a:p>
            <a:endParaRPr lang="sr-Latn-R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Vreme</a:t>
            </a:r>
            <a:endParaRPr lang="en-US" dirty="0"/>
          </a:p>
        </p:txBody>
      </p:sp>
      <p:sp>
        <p:nvSpPr>
          <p:cNvPr id="3" name="Content Placeholder 2"/>
          <p:cNvSpPr>
            <a:spLocks noGrp="1"/>
          </p:cNvSpPr>
          <p:nvPr>
            <p:ph idx="1"/>
          </p:nvPr>
        </p:nvSpPr>
        <p:spPr>
          <a:xfrm>
            <a:off x="680321" y="2336872"/>
            <a:ext cx="9613861" cy="4521127"/>
          </a:xfrm>
        </p:spPr>
        <p:txBody>
          <a:bodyPr/>
          <a:lstStyle/>
          <a:p>
            <a:r>
              <a:rPr lang="sr-Latn-RS" dirty="0" smtClean="0"/>
              <a:t>Podsetnici mogu da se postave u prostoriji u kojoj osoba sa IO svakodnevno boravi ili da se postave na predmete koje svakodnevno koristi. </a:t>
            </a:r>
          </a:p>
          <a:p>
            <a:endParaRPr lang="sr-Latn-RS" dirty="0" smtClean="0"/>
          </a:p>
          <a:p>
            <a:r>
              <a:rPr lang="sr-Latn-RS" dirty="0" smtClean="0"/>
              <a:t>Primena tehnologije (audiovizuelnih podsetnika) obezbeđuje da osoba sa IO ne zaboravi da uradi deo zadataka koji su planirani u određenom periodu. </a:t>
            </a:r>
          </a:p>
          <a:p>
            <a:endParaRPr lang="sr-Latn-RS" dirty="0" smtClean="0"/>
          </a:p>
          <a:p>
            <a:r>
              <a:rPr lang="en-US" dirty="0" smtClean="0"/>
              <a:t>N</a:t>
            </a:r>
            <a:r>
              <a:rPr lang="sr-Latn-RS" dirty="0" smtClean="0"/>
              <a:t>pr. alarm mobilnog telefona, </a:t>
            </a:r>
            <a:r>
              <a:rPr lang="sr-Latn-RS" dirty="0" smtClean="0"/>
              <a:t>sata ili </a:t>
            </a:r>
            <a:r>
              <a:rPr lang="sr-Latn-RS" dirty="0" smtClean="0"/>
              <a:t>softverska rešenja koja će osobu sa IO podsetiti na planirane zadatke kada uključi tablet ili kompjuter.</a:t>
            </a:r>
            <a:endParaRPr lang="en-US" dirty="0" smtClean="0"/>
          </a:p>
          <a:p>
            <a:endParaRPr lang="sr-Latn-RS" dirty="0" smtClean="0"/>
          </a:p>
          <a:p>
            <a:endParaRPr lang="sr-Latn-R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Vreme</a:t>
            </a:r>
            <a:endParaRPr lang="en-US" dirty="0"/>
          </a:p>
        </p:txBody>
      </p:sp>
      <p:sp>
        <p:nvSpPr>
          <p:cNvPr id="3" name="Content Placeholder 2"/>
          <p:cNvSpPr>
            <a:spLocks noGrp="1"/>
          </p:cNvSpPr>
          <p:nvPr>
            <p:ph idx="1"/>
          </p:nvPr>
        </p:nvSpPr>
        <p:spPr>
          <a:xfrm>
            <a:off x="680321" y="2336872"/>
            <a:ext cx="9613861" cy="4521127"/>
          </a:xfrm>
        </p:spPr>
        <p:txBody>
          <a:bodyPr/>
          <a:lstStyle/>
          <a:p>
            <a:r>
              <a:rPr lang="sr-Latn-RS" dirty="0" smtClean="0"/>
              <a:t>Osoba sa IO u početnim fazama procesa ostvarivanja cilja može da dobije podršku u vidu podsećanja na obaveze koje je preuzela. </a:t>
            </a:r>
          </a:p>
          <a:p>
            <a:endParaRPr lang="sr-Latn-RS" dirty="0" smtClean="0"/>
          </a:p>
          <a:p>
            <a:r>
              <a:rPr lang="sr-Latn-RS" dirty="0" smtClean="0"/>
              <a:t>Kako bi se stekla rutina odnosno navika poželjno je da </a:t>
            </a:r>
            <a:r>
              <a:rPr lang="sr-Latn-RS" dirty="0" smtClean="0"/>
              <a:t>se svakog </a:t>
            </a:r>
            <a:r>
              <a:rPr lang="sr-Latn-RS" dirty="0" smtClean="0"/>
              <a:t>dana u isto vreme i u istom prostoru osoba sa IO posveti radu na realizaciji izabranog cilja.</a:t>
            </a:r>
          </a:p>
          <a:p>
            <a:endParaRPr lang="sr-Latn-RS" dirty="0" smtClean="0"/>
          </a:p>
          <a:p>
            <a:r>
              <a:rPr lang="en-US" dirty="0" smtClean="0"/>
              <a:t>P</a:t>
            </a:r>
            <a:r>
              <a:rPr lang="sr-Latn-RS" dirty="0" smtClean="0"/>
              <a:t>otrebno je osmisliti i upoznati osobu sa IO sa strategijama nadoknade </a:t>
            </a:r>
            <a:r>
              <a:rPr lang="sr-Latn-RS" dirty="0" smtClean="0"/>
              <a:t>„propuštenih</a:t>
            </a:r>
            <a:r>
              <a:rPr lang="sr-Latn-RS" dirty="0" smtClean="0"/>
              <a:t>” termina, kako bi se prevenirao rizik od gubitka motivacije i odustajanja. </a:t>
            </a:r>
          </a:p>
          <a:p>
            <a:endParaRPr lang="sr-Latn-RS" dirty="0" smtClean="0"/>
          </a:p>
          <a:p>
            <a:endParaRPr lang="en-US" dirty="0"/>
          </a:p>
        </p:txBody>
      </p:sp>
    </p:spTree>
  </p:cSld>
  <p:clrMapOvr>
    <a:masterClrMapping/>
  </p:clrMapOvr>
</p:sld>
</file>

<file path=ppt/theme/theme1.xml><?xml version="1.0" encoding="utf-8"?>
<a:theme xmlns:a="http://schemas.openxmlformats.org/drawingml/2006/main" name="TM04033917[[fn=Berlin]]_novariants">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TM04033917[[fn=Berlin]]_novariants" id="{309C13C0-3BE0-4E8F-8916-1D5516B3B5DD}" vid="{18E1BE87-7240-45DF-8788-3CAEB7F17AB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TM00001032</Template>
  <TotalTime>970</TotalTime>
  <Words>1445</Words>
  <Application>Microsoft Office PowerPoint</Application>
  <PresentationFormat>Custom</PresentationFormat>
  <Paragraphs>207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TM04033917[[fn=Berlin]]_novariants</vt:lpstr>
      <vt:lpstr>Metodski pristupi u razvoju samoregulacije  kod osoba sa intelektualnom ometenošću</vt:lpstr>
      <vt:lpstr>Strategije samoregulacije kod osoba sa intelektualnom ometenošću </vt:lpstr>
      <vt:lpstr>Strategije</vt:lpstr>
      <vt:lpstr>Promotivne strategije</vt:lpstr>
      <vt:lpstr>Preventivne strategije</vt:lpstr>
      <vt:lpstr>Strategije</vt:lpstr>
      <vt:lpstr>Vreme </vt:lpstr>
      <vt:lpstr>Vreme</vt:lpstr>
      <vt:lpstr>Vreme</vt:lpstr>
      <vt:lpstr>Vreme</vt:lpstr>
      <vt:lpstr>Strategije</vt:lpstr>
      <vt:lpstr>Ponavljanje i uvežbavanje</vt:lpstr>
      <vt:lpstr>Strategije</vt:lpstr>
      <vt:lpstr>Strategije – način prezentacije uputstava</vt:lpstr>
      <vt:lpstr>Strategije – način prezentacije uputstava</vt:lpstr>
      <vt:lpstr>Strategije – način prezentacije uputstava</vt:lpstr>
      <vt:lpstr>Strategije – upotreba niza pitanja kako bi se dobile potrebne informacije:</vt:lpstr>
      <vt:lpstr>Strategije – upotreba mnemotehnika </vt:lpstr>
      <vt:lpstr>Strategija – podela realizacije cilja na etape</vt:lpstr>
      <vt:lpstr>Strategije – kontrole impulstivnog reagovanja</vt:lpstr>
      <vt:lpstr>Strategije – kontrole impulstivnog reagovanja</vt:lpstr>
      <vt:lpstr>Strategije – kontrole impulstivnog reagovanja</vt:lpstr>
      <vt:lpstr>Angažovanje u kao da igrama</vt:lpstr>
      <vt:lpstr>Strategije samoregulacije emocija</vt:lpstr>
      <vt:lpstr>Strategije – podrška</vt:lpstr>
      <vt:lpstr>Strategije – podrška</vt:lpstr>
      <vt:lpstr>Sredstva koja se koriste za pružanje podrške u procesu samostalne realizacije cilja treba da:</vt:lpstr>
      <vt:lpstr>Strategije</vt:lpstr>
      <vt:lpstr>Povratna informacija (feedback)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dc:creator>
  <cp:lastModifiedBy>unknown</cp:lastModifiedBy>
  <cp:revision>84</cp:revision>
  <dcterms:created xsi:type="dcterms:W3CDTF">2015-09-21T23:12:49Z</dcterms:created>
  <dcterms:modified xsi:type="dcterms:W3CDTF">2018-03-15T17:43:28Z</dcterms:modified>
</cp:coreProperties>
</file>